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5" r:id="rId4"/>
    <p:sldId id="276" r:id="rId5"/>
    <p:sldId id="277" r:id="rId6"/>
    <p:sldId id="282" r:id="rId7"/>
    <p:sldId id="279" r:id="rId8"/>
    <p:sldId id="283" r:id="rId9"/>
    <p:sldId id="265" r:id="rId10"/>
    <p:sldId id="261" r:id="rId11"/>
    <p:sldId id="266" r:id="rId12"/>
    <p:sldId id="285" r:id="rId13"/>
    <p:sldId id="267" r:id="rId14"/>
    <p:sldId id="272" r:id="rId15"/>
    <p:sldId id="274" r:id="rId16"/>
    <p:sldId id="290" r:id="rId17"/>
    <p:sldId id="286" r:id="rId18"/>
    <p:sldId id="289" r:id="rId19"/>
    <p:sldId id="288" r:id="rId20"/>
    <p:sldId id="294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C52"/>
    <a:srgbClr val="FFCC00"/>
    <a:srgbClr val="2DDF31"/>
    <a:srgbClr val="CF3DD2"/>
    <a:srgbClr val="CC44A5"/>
    <a:srgbClr val="D33DB3"/>
    <a:srgbClr val="C230BB"/>
    <a:srgbClr val="FF5050"/>
    <a:srgbClr val="FF6600"/>
    <a:srgbClr val="8F2C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88051" autoAdjust="0"/>
  </p:normalViewPr>
  <p:slideViewPr>
    <p:cSldViewPr>
      <p:cViewPr>
        <p:scale>
          <a:sx n="57" d="100"/>
          <a:sy n="57" d="100"/>
        </p:scale>
        <p:origin x="-89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E97BA-BBC1-49D7-86C2-06C0DF2E2AA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3632C-FC77-47C9-8A76-B4C68A6EC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Lyrica</a:t>
            </a:r>
            <a:r>
              <a:rPr lang="en-US" b="1" dirty="0" smtClean="0"/>
              <a:t> (</a:t>
            </a:r>
            <a:r>
              <a:rPr lang="en-US" b="1" dirty="0" err="1" smtClean="0"/>
              <a:t>pregabalin</a:t>
            </a:r>
            <a:r>
              <a:rPr lang="en-US" b="1" dirty="0" smtClean="0"/>
              <a:t>):</a:t>
            </a:r>
            <a:r>
              <a:rPr lang="en-US" dirty="0" smtClean="0"/>
              <a:t> </a:t>
            </a:r>
            <a:r>
              <a:rPr lang="en-US" dirty="0" err="1" smtClean="0"/>
              <a:t>Lyrica</a:t>
            </a:r>
            <a:r>
              <a:rPr lang="en-US" dirty="0" smtClean="0"/>
              <a:t> is a nerve pain and epilepsy drug</a:t>
            </a:r>
          </a:p>
          <a:p>
            <a:r>
              <a:rPr lang="en-US" b="1" dirty="0" err="1" smtClean="0"/>
              <a:t>Cymbalta</a:t>
            </a:r>
            <a:r>
              <a:rPr lang="en-US" b="1" dirty="0" smtClean="0"/>
              <a:t> (</a:t>
            </a:r>
            <a:r>
              <a:rPr lang="en-US" b="1" dirty="0" err="1" smtClean="0"/>
              <a:t>duloxetine</a:t>
            </a:r>
            <a:r>
              <a:rPr lang="en-US" b="1" dirty="0" smtClean="0"/>
              <a:t>): </a:t>
            </a:r>
            <a:r>
              <a:rPr lang="en-US" dirty="0" smtClean="0"/>
              <a:t>a type of antidepressant called a serotonin and </a:t>
            </a:r>
            <a:r>
              <a:rPr lang="en-US" dirty="0" err="1" smtClean="0"/>
              <a:t>norepinephrine</a:t>
            </a:r>
            <a:r>
              <a:rPr lang="en-US" dirty="0" smtClean="0"/>
              <a:t> reuptake inhibitor (SNRI). </a:t>
            </a:r>
          </a:p>
          <a:p>
            <a:r>
              <a:rPr lang="en-US" dirty="0" err="1" smtClean="0"/>
              <a:t>Savella</a:t>
            </a:r>
            <a:r>
              <a:rPr lang="en-US" dirty="0" smtClean="0"/>
              <a:t> – also SNRI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632C-FC77-47C9-8A76-B4C68A6ECF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MEFV - FMF, </a:t>
            </a:r>
            <a:r>
              <a:rPr lang="en-US" dirty="0" err="1" smtClean="0"/>
              <a:t>marenostrin</a:t>
            </a:r>
            <a:r>
              <a:rPr lang="en-US" dirty="0" smtClean="0"/>
              <a:t>, </a:t>
            </a:r>
            <a:r>
              <a:rPr lang="en-US" dirty="0" err="1" smtClean="0"/>
              <a:t>pyrin</a:t>
            </a:r>
            <a:r>
              <a:rPr lang="en-US" dirty="0" smtClean="0"/>
              <a:t>, TRIM20</a:t>
            </a:r>
          </a:p>
          <a:p>
            <a:r>
              <a:rPr lang="en-US" dirty="0" smtClean="0"/>
              <a:t>Mouse  chromosome</a:t>
            </a:r>
            <a:r>
              <a:rPr lang="en-US" baseline="0" dirty="0" smtClean="0"/>
              <a:t> 16</a:t>
            </a:r>
            <a:endParaRPr lang="en-US" dirty="0" smtClean="0"/>
          </a:p>
          <a:p>
            <a:r>
              <a:rPr lang="en-US" dirty="0" smtClean="0"/>
              <a:t>BTY – </a:t>
            </a:r>
            <a:r>
              <a:rPr lang="en-US" dirty="0" err="1" smtClean="0"/>
              <a:t>eurythrocyte</a:t>
            </a:r>
            <a:r>
              <a:rPr lang="en-US" dirty="0" smtClean="0"/>
              <a:t> differentiation, zinc-binding (an RBCC/TRIM)</a:t>
            </a:r>
          </a:p>
          <a:p>
            <a:r>
              <a:rPr lang="en-US" dirty="0" smtClean="0"/>
              <a:t>TRIM 39 – </a:t>
            </a:r>
            <a:r>
              <a:rPr lang="en-US" dirty="0" err="1" smtClean="0"/>
              <a:t>ubiquination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smtClean="0"/>
              <a:t>zinc-binding</a:t>
            </a:r>
          </a:p>
          <a:p>
            <a:r>
              <a:rPr lang="en-US" dirty="0" smtClean="0"/>
              <a:t>E3 ubiquitin-protein ligase arc-1</a:t>
            </a:r>
            <a:endParaRPr lang="en-US" dirty="0" smtClean="0"/>
          </a:p>
          <a:p>
            <a:r>
              <a:rPr lang="en-US" dirty="0" smtClean="0"/>
              <a:t>PPR – mitochondrion,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transferase</a:t>
            </a:r>
            <a:r>
              <a:rPr lang="en-US" baseline="0" dirty="0" smtClean="0"/>
              <a:t>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632C-FC77-47C9-8A76-B4C68A6ECF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04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2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03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9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64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7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3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9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08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80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13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1415-9E58-4865-8E40-9991B1585D0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BA2B-B1DF-4031-A72E-27759BE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gmagazine.com/wp-content/uploads/2008/07/simba.jpg" TargetMode="External"/><Relationship Id="rId5" Type="http://schemas.openxmlformats.org/officeDocument/2006/relationships/hyperlink" Target="http://www.sandmedia.com/what/examples/PfizerLyrica_sm/PfizerLyrica_sm-poster.jpg" TargetMode="Externa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bromyalgia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30250"/>
            <a:ext cx="7620000" cy="539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Fibromyalgia and MEFV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Marie </a:t>
            </a:r>
            <a:r>
              <a:rPr lang="en-US" dirty="0" err="1" smtClean="0">
                <a:solidFill>
                  <a:schemeClr val="bg1"/>
                </a:solidFill>
              </a:rPr>
              <a:t>Kumerow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791200"/>
            <a:ext cx="5896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http://lakescenterchiro.com/wp-content/uploads/2011/10/fibromyalgia41.jpg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399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target </a:t>
            </a:r>
            <a:r>
              <a:rPr lang="en-US" dirty="0" err="1" smtClean="0"/>
              <a:t>actin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81808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787128"/>
            <a:ext cx="457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Small </a:t>
            </a:r>
            <a:r>
              <a:rPr lang="en-US" sz="3200" dirty="0" smtClean="0"/>
              <a:t>molecule </a:t>
            </a:r>
            <a:r>
              <a:rPr lang="en-US" sz="3200" dirty="0" smtClean="0"/>
              <a:t>colchicine activates actin polymerization by microtubule depolymerization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U</a:t>
            </a:r>
            <a:r>
              <a:rPr lang="en-US" sz="3200" dirty="0" smtClean="0"/>
              <a:t>sed as a drug in Familial Mediterranean </a:t>
            </a:r>
            <a:r>
              <a:rPr lang="en-US" sz="3200" dirty="0" smtClean="0"/>
              <a:t>Fever and Gout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4754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Colchicine </a:t>
            </a:r>
            <a:r>
              <a:rPr lang="en-US" dirty="0" smtClean="0"/>
              <a:t>will show decreased levels of interleukin inflammatory response relative to SNRI treatment.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efv m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61646"/>
            <a:ext cx="3429000" cy="261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7762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Che</a:t>
            </a:r>
            <a:r>
              <a:rPr lang="en-US" sz="1600" dirty="0" smtClean="0"/>
              <a:t> et al. 2003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876" y="4038600"/>
            <a:ext cx="294692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57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8638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colchicine affect fibromyalgia?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948502">
            <a:off x="3258351" y="260514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MEFV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 rot="2968710">
            <a:off x="4875634" y="223974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MEFV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 w/ colchicine</a:t>
            </a:r>
            <a:endParaRPr lang="en-US" sz="2400" baseline="30000" dirty="0"/>
          </a:p>
        </p:txBody>
      </p:sp>
      <p:sp>
        <p:nvSpPr>
          <p:cNvPr id="19" name="TextBox 18"/>
          <p:cNvSpPr txBox="1"/>
          <p:nvPr/>
        </p:nvSpPr>
        <p:spPr>
          <a:xfrm rot="3207713">
            <a:off x="6576046" y="219868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MEFV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 w/ SNRI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 rot="2862846">
            <a:off x="441934" y="21481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MEFV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 </a:t>
            </a:r>
          </a:p>
          <a:p>
            <a:pPr algn="ctr"/>
            <a:r>
              <a:rPr lang="en-US" sz="2400" dirty="0" smtClean="0"/>
              <a:t>w/ </a:t>
            </a:r>
            <a:r>
              <a:rPr lang="en-US" sz="2400" dirty="0" err="1" smtClean="0"/>
              <a:t>colchichine</a:t>
            </a:r>
            <a:endParaRPr lang="en-US" sz="2400" baseline="30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8288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76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864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152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636580">
            <a:off x="-213154" y="261334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MEFV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sp>
        <p:nvSpPr>
          <p:cNvPr id="53" name="Content Placeholder 6"/>
          <p:cNvSpPr>
            <a:spLocks noGrp="1"/>
          </p:cNvSpPr>
          <p:nvPr>
            <p:ph idx="1"/>
          </p:nvPr>
        </p:nvSpPr>
        <p:spPr>
          <a:xfrm>
            <a:off x="1981200" y="6629400"/>
            <a:ext cx="6172200" cy="30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http://bestclipartblog.com/clipart-pics/mouse-clipart-5.gif</a:t>
            </a:r>
            <a:endParaRPr lang="en-US" sz="1400" dirty="0"/>
          </a:p>
        </p:txBody>
      </p:sp>
      <p:pic>
        <p:nvPicPr>
          <p:cNvPr id="76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28557" y="4315677"/>
            <a:ext cx="3242613" cy="1214899"/>
          </a:xfrm>
          <a:prstGeom prst="rect">
            <a:avLst/>
          </a:prstGeom>
          <a:noFill/>
        </p:spPr>
      </p:pic>
      <p:pic>
        <p:nvPicPr>
          <p:cNvPr id="77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43543" y="4366657"/>
            <a:ext cx="3242613" cy="1214899"/>
          </a:xfrm>
          <a:prstGeom prst="rect">
            <a:avLst/>
          </a:prstGeom>
          <a:noFill/>
        </p:spPr>
      </p:pic>
      <p:pic>
        <p:nvPicPr>
          <p:cNvPr id="79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51924" y="4544276"/>
            <a:ext cx="2835851" cy="1062499"/>
          </a:xfrm>
          <a:prstGeom prst="rect">
            <a:avLst/>
          </a:prstGeom>
          <a:noFill/>
        </p:spPr>
      </p:pic>
      <p:pic>
        <p:nvPicPr>
          <p:cNvPr id="80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80724" y="4527825"/>
            <a:ext cx="2835851" cy="1062499"/>
          </a:xfrm>
          <a:prstGeom prst="rect">
            <a:avLst/>
          </a:prstGeom>
          <a:noFill/>
        </p:spPr>
      </p:pic>
      <p:pic>
        <p:nvPicPr>
          <p:cNvPr id="91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09524" y="4527825"/>
            <a:ext cx="2835851" cy="1062499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459215" y="990600"/>
            <a:ext cx="799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SNRI or colchicine more effective treatment?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676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74638"/>
            <a:ext cx="88638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Levels of active IL-1 are lower in colchicine treatment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948502">
            <a:off x="3258351" y="260514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MEFV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 rot="2968710">
            <a:off x="4875634" y="223974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MEFV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 w/ colchicine</a:t>
            </a:r>
            <a:endParaRPr lang="en-US" sz="2400" baseline="30000" dirty="0"/>
          </a:p>
        </p:txBody>
      </p:sp>
      <p:sp>
        <p:nvSpPr>
          <p:cNvPr id="19" name="TextBox 18"/>
          <p:cNvSpPr txBox="1"/>
          <p:nvPr/>
        </p:nvSpPr>
        <p:spPr>
          <a:xfrm rot="3207713">
            <a:off x="6576046" y="219868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MEFV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 w/ SNRI</a:t>
            </a:r>
            <a:endParaRPr lang="en-US" sz="2400" baseline="30000" dirty="0"/>
          </a:p>
        </p:txBody>
      </p:sp>
      <p:sp>
        <p:nvSpPr>
          <p:cNvPr id="29" name="Rectangle 28"/>
          <p:cNvSpPr/>
          <p:nvPr/>
        </p:nvSpPr>
        <p:spPr>
          <a:xfrm>
            <a:off x="152400" y="35814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90600" y="39624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862846">
            <a:off x="441934" y="21481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MEFV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 </a:t>
            </a:r>
          </a:p>
          <a:p>
            <a:pPr algn="ctr"/>
            <a:r>
              <a:rPr lang="en-US" sz="2400" dirty="0" smtClean="0"/>
              <a:t>w/ </a:t>
            </a:r>
            <a:r>
              <a:rPr lang="en-US" sz="2400" dirty="0" err="1" smtClean="0"/>
              <a:t>colchichine</a:t>
            </a:r>
            <a:endParaRPr lang="en-US" sz="2400" baseline="30000" dirty="0"/>
          </a:p>
        </p:txBody>
      </p:sp>
      <p:sp>
        <p:nvSpPr>
          <p:cNvPr id="47" name="Rectangle 46"/>
          <p:cNvSpPr/>
          <p:nvPr/>
        </p:nvSpPr>
        <p:spPr>
          <a:xfrm>
            <a:off x="1981200" y="35814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19400" y="39624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810000" y="35814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3886200"/>
            <a:ext cx="5334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38800" y="35814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35814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77000" y="3962400"/>
            <a:ext cx="3810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29600" y="3886200"/>
            <a:ext cx="5334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18288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76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864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152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1534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324600" y="3581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4958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667000" y="3581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38200" y="3581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62" name="Oval 61"/>
          <p:cNvSpPr/>
          <p:nvPr/>
        </p:nvSpPr>
        <p:spPr>
          <a:xfrm>
            <a:off x="381000" y="46482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209800" y="46482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5626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sp>
        <p:nvSpPr>
          <p:cNvPr id="65" name="Oval 64"/>
          <p:cNvSpPr/>
          <p:nvPr/>
        </p:nvSpPr>
        <p:spPr>
          <a:xfrm>
            <a:off x="5791200" y="4648200"/>
            <a:ext cx="5334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391400" y="426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7338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905000" y="426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62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pic>
        <p:nvPicPr>
          <p:cNvPr id="72" name="Picture 71" descr="high 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581400"/>
            <a:ext cx="1524000" cy="3014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4" name="Picture 73" descr="med 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581400"/>
            <a:ext cx="1524000" cy="3014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5" name="Picture 74" descr="low 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7663" y="3581400"/>
            <a:ext cx="1537537" cy="3041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2636580">
            <a:off x="-213154" y="261334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MEFV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2362200" y="57912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low 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863" y="3581400"/>
            <a:ext cx="1537537" cy="3041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8" name="Straight Connector 77"/>
          <p:cNvCxnSpPr/>
          <p:nvPr/>
        </p:nvCxnSpPr>
        <p:spPr>
          <a:xfrm>
            <a:off x="533400" y="57912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19800" y="51054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4770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8194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9906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91" name="Oval 90"/>
          <p:cNvSpPr/>
          <p:nvPr/>
        </p:nvSpPr>
        <p:spPr>
          <a:xfrm>
            <a:off x="3962400" y="4648200"/>
            <a:ext cx="5334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620000" y="4648200"/>
            <a:ext cx="5334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high 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581400"/>
            <a:ext cx="1535863" cy="30383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3" name="Picture 72" descr="high 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581400"/>
            <a:ext cx="1535863" cy="30383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85" name="Straight Connector 84"/>
          <p:cNvCxnSpPr/>
          <p:nvPr/>
        </p:nvCxnSpPr>
        <p:spPr>
          <a:xfrm>
            <a:off x="7848600" y="41910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1000" y="41910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648200" y="3653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3058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676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0" grpId="0"/>
      <p:bldP spid="88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protein interaction</a:t>
            </a:r>
            <a:endParaRPr lang="en-US" dirty="0"/>
          </a:p>
        </p:txBody>
      </p:sp>
      <p:pic>
        <p:nvPicPr>
          <p:cNvPr id="4" name="Content Placeholder 3" descr="zebraf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895600"/>
            <a:ext cx="3200400" cy="2798874"/>
          </a:xfrm>
        </p:spPr>
      </p:pic>
      <p:pic>
        <p:nvPicPr>
          <p:cNvPr id="5" name="Picture 4" descr="mef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674005" cy="51109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57600" y="32004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7315200" y="44958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6550223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http://www.bioinf.uni-leipzig.de/Publications/SUPPLEMENTS/04-014/zebrafish.png</a:t>
            </a:r>
            <a:endParaRPr lang="en-US" sz="1400" dirty="0"/>
          </a:p>
        </p:txBody>
      </p:sp>
      <p:pic>
        <p:nvPicPr>
          <p:cNvPr id="10" name="Picture 9" descr="zebrafishsd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828800"/>
            <a:ext cx="2793651" cy="9650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057400" y="3810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PSTPIP1?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686800" cy="1600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Scaffold protein and regulator of </a:t>
            </a:r>
            <a:r>
              <a:rPr lang="en-US" dirty="0" err="1" smtClean="0"/>
              <a:t>actin</a:t>
            </a:r>
            <a:r>
              <a:rPr lang="en-US" dirty="0" smtClean="0"/>
              <a:t> </a:t>
            </a:r>
            <a:r>
              <a:rPr lang="en-US" dirty="0" smtClean="0"/>
              <a:t>cytoskeleton</a:t>
            </a:r>
          </a:p>
          <a:p>
            <a:r>
              <a:rPr lang="en-US" dirty="0" smtClean="0"/>
              <a:t>Known </a:t>
            </a:r>
            <a:r>
              <a:rPr lang="en-US" dirty="0" err="1" smtClean="0"/>
              <a:t>interactor</a:t>
            </a:r>
            <a:r>
              <a:rPr lang="en-US" dirty="0" smtClean="0"/>
              <a:t> with MEFV</a:t>
            </a:r>
          </a:p>
          <a:p>
            <a:r>
              <a:rPr lang="en-US" dirty="0" smtClean="0"/>
              <a:t>PAPA syndrome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600" y="3810000"/>
            <a:ext cx="80010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1000" y="5257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418 </a:t>
            </a:r>
            <a:r>
              <a:rPr lang="en-US" b="1" dirty="0" err="1" smtClean="0"/>
              <a:t>aa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762000" y="3810000"/>
            <a:ext cx="1828800" cy="12954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FCH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3886200" y="3810000"/>
            <a:ext cx="838200" cy="1295400"/>
          </a:xfrm>
          <a:prstGeom prst="rect">
            <a:avLst/>
          </a:prstGeom>
          <a:solidFill>
            <a:srgbClr val="CF3DD2"/>
          </a:solidFill>
          <a:ln>
            <a:solidFill>
              <a:srgbClr val="C23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 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6096000" y="3810000"/>
            <a:ext cx="381000" cy="1295400"/>
          </a:xfrm>
          <a:prstGeom prst="rect">
            <a:avLst/>
          </a:prstGeom>
          <a:solidFill>
            <a:srgbClr val="2DD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LCR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7543800" y="3810000"/>
            <a:ext cx="990600" cy="12954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657600" y="5181600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MEFV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5181600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MEFV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PSTPIP1 interact with MEFV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686800" cy="1600201"/>
          </a:xfrm>
        </p:spPr>
        <p:txBody>
          <a:bodyPr>
            <a:normAutofit/>
          </a:bodyPr>
          <a:lstStyle/>
          <a:p>
            <a:r>
              <a:rPr lang="en-US" dirty="0" smtClean="0"/>
              <a:t>Mutations in PSTPIP1 protein create a dominant negative affect on the predicted inhibition by MEFV protein.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Inflammasome</a:t>
            </a:r>
            <a:endParaRPr lang="en-US" sz="2800" dirty="0" smtClean="0"/>
          </a:p>
        </p:txBody>
      </p:sp>
      <p:sp>
        <p:nvSpPr>
          <p:cNvPr id="16" name="Oval 15"/>
          <p:cNvSpPr/>
          <p:nvPr/>
        </p:nvSpPr>
        <p:spPr>
          <a:xfrm>
            <a:off x="3733800" y="4800600"/>
            <a:ext cx="1600200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00400" y="5410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Caspase-1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20400547">
            <a:off x="5537753" y="5324474"/>
            <a:ext cx="4572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62200" y="6019800"/>
            <a:ext cx="441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6071" y="5791200"/>
            <a:ext cx="1345964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IL-1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20214332">
            <a:off x="1806571" y="5687899"/>
            <a:ext cx="374893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62800" y="5715000"/>
            <a:ext cx="1295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IL-1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819400" y="41148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PSTPIP1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4038600"/>
            <a:ext cx="0" cy="228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38600" y="3657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81400" y="3962400"/>
            <a:ext cx="0" cy="228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429000" y="3581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71800" y="4191000"/>
            <a:ext cx="0" cy="228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819400" y="3810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67200" y="4267200"/>
            <a:ext cx="160020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MEFV</a:t>
            </a:r>
            <a:endParaRPr lang="en-US" dirty="0"/>
          </a:p>
        </p:txBody>
      </p:sp>
      <p:sp>
        <p:nvSpPr>
          <p:cNvPr id="31" name="Multiply 30"/>
          <p:cNvSpPr/>
          <p:nvPr/>
        </p:nvSpPr>
        <p:spPr>
          <a:xfrm>
            <a:off x="3886200" y="5562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Vegetarianism and inflammatory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Vegetarian diets</a:t>
            </a:r>
          </a:p>
          <a:p>
            <a:r>
              <a:rPr lang="en-US" dirty="0" smtClean="0"/>
              <a:t>Rich in antioxidants</a:t>
            </a:r>
          </a:p>
          <a:p>
            <a:r>
              <a:rPr lang="en-US" dirty="0" smtClean="0"/>
              <a:t>Low fat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Studies on fibromyalgia and diet have shown decreased BMI associated with reduced symptoms.</a:t>
            </a:r>
          </a:p>
          <a:p>
            <a:pPr>
              <a:buNone/>
            </a:pPr>
            <a:r>
              <a:rPr lang="en-US" dirty="0" smtClean="0"/>
              <a:t>IL-18 was associated with obesity.</a:t>
            </a:r>
            <a:endParaRPr lang="en-US" dirty="0" smtClean="0"/>
          </a:p>
        </p:txBody>
      </p:sp>
      <p:pic>
        <p:nvPicPr>
          <p:cNvPr id="49154" name="Picture 2" descr="http://musclebuildingprogramreviewed.com/wp-content/uploads/2011/04/vegetarian-muscle-building-d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599"/>
            <a:ext cx="4267200" cy="2671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550223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http://musclebuildingprogramreviewed.com/wp-content/uploads/2011/04/vegetarian-muscle-building-diet.jpg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4876800" cy="3687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Providing a low fat diet will reduce inflammatory response in mice with PSTPIP1 mutations.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876" y="3810000"/>
            <a:ext cx="294692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 descr="http://musclebuildingprogramreviewed.com/wp-content/uploads/2011/04/vegetarian-muscle-building-di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06218"/>
            <a:ext cx="3238500" cy="20275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550223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http://musclebuildingprogramreviewed.com/wp-content/uploads/2011/04/vegetarian-muscle-building-diet.jpg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8638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 low fat diet alter </a:t>
            </a:r>
            <a:r>
              <a:rPr lang="en-US" dirty="0" err="1" smtClean="0"/>
              <a:t>autoinflammation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948502">
            <a:off x="4477551" y="260514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PSTPIP1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 rot="2968710">
            <a:off x="6399634" y="223974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PSTPIP1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 Low fat diet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 rot="2862846">
            <a:off x="1280134" y="21481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PSTPIP1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 </a:t>
            </a:r>
          </a:p>
          <a:p>
            <a:pPr algn="ctr"/>
            <a:r>
              <a:rPr lang="en-US" sz="2400" dirty="0" smtClean="0"/>
              <a:t>Low fat diet</a:t>
            </a:r>
            <a:endParaRPr lang="en-US" sz="2400" baseline="30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25146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244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80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636580">
            <a:off x="15446" y="253714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PTSPIP1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sp>
        <p:nvSpPr>
          <p:cNvPr id="53" name="Content Placeholder 6"/>
          <p:cNvSpPr>
            <a:spLocks noGrp="1"/>
          </p:cNvSpPr>
          <p:nvPr>
            <p:ph idx="1"/>
          </p:nvPr>
        </p:nvSpPr>
        <p:spPr>
          <a:xfrm>
            <a:off x="1981200" y="6629400"/>
            <a:ext cx="6172200" cy="30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http://bestclipartblog.com/clipart-pics/mouse-clipart-5.gif</a:t>
            </a:r>
            <a:endParaRPr lang="en-US" sz="1400" dirty="0"/>
          </a:p>
        </p:txBody>
      </p:sp>
      <p:pic>
        <p:nvPicPr>
          <p:cNvPr id="76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3757" y="4315677"/>
            <a:ext cx="3242613" cy="1214899"/>
          </a:xfrm>
          <a:prstGeom prst="rect">
            <a:avLst/>
          </a:prstGeom>
          <a:noFill/>
        </p:spPr>
      </p:pic>
      <p:pic>
        <p:nvPicPr>
          <p:cNvPr id="77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1743" y="4366657"/>
            <a:ext cx="3242613" cy="1214899"/>
          </a:xfrm>
          <a:prstGeom prst="rect">
            <a:avLst/>
          </a:prstGeom>
          <a:noFill/>
        </p:spPr>
      </p:pic>
      <p:pic>
        <p:nvPicPr>
          <p:cNvPr id="20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91543" y="4400644"/>
            <a:ext cx="3242613" cy="1214899"/>
          </a:xfrm>
          <a:prstGeom prst="rect">
            <a:avLst/>
          </a:prstGeom>
          <a:noFill/>
        </p:spPr>
      </p:pic>
      <p:pic>
        <p:nvPicPr>
          <p:cNvPr id="21" name="Picture 2" descr="http://bestclipartblog.com/clipart-pics/mouse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25143" y="4442857"/>
            <a:ext cx="3242613" cy="12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76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characterizes fibromyalgia?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19200"/>
            <a:ext cx="5054600" cy="32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10200" cy="3505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Symptoms</a:t>
            </a:r>
          </a:p>
          <a:p>
            <a:pPr lvl="1"/>
            <a:r>
              <a:rPr lang="en-US" sz="3000" dirty="0" smtClean="0"/>
              <a:t>Musculoskeletal </a:t>
            </a:r>
            <a:r>
              <a:rPr lang="en-US" sz="3000" dirty="0" smtClean="0"/>
              <a:t>pain, fatigue, pressure points</a:t>
            </a:r>
            <a:r>
              <a:rPr lang="en-US" sz="3000" dirty="0" smtClean="0"/>
              <a:t>, d</a:t>
            </a:r>
            <a:r>
              <a:rPr lang="en-US" sz="3000" dirty="0" smtClean="0"/>
              <a:t>epression</a:t>
            </a:r>
          </a:p>
          <a:p>
            <a:pPr>
              <a:buNone/>
            </a:pPr>
            <a:r>
              <a:rPr lang="en-US" sz="3000" dirty="0" smtClean="0"/>
              <a:t>Prevalence</a:t>
            </a:r>
            <a:endParaRPr lang="en-US" sz="3000" dirty="0" smtClean="0"/>
          </a:p>
          <a:p>
            <a:pPr lvl="1"/>
            <a:r>
              <a:rPr lang="en-US" sz="3000" dirty="0" smtClean="0"/>
              <a:t>2% general population affected</a:t>
            </a:r>
          </a:p>
          <a:p>
            <a:pPr lvl="1"/>
            <a:r>
              <a:rPr lang="en-US" sz="3000" dirty="0" smtClean="0"/>
              <a:t>85% cases are in </a:t>
            </a:r>
            <a:r>
              <a:rPr lang="en-US" sz="3000" dirty="0" smtClean="0"/>
              <a:t>women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043607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“…may </a:t>
            </a:r>
            <a:r>
              <a:rPr lang="en-US" sz="2800" dirty="0" smtClean="0"/>
              <a:t>be due to injury, emotional distress, or viruses that change the way the </a:t>
            </a:r>
            <a:r>
              <a:rPr lang="en-US" sz="2800" b="1" dirty="0" smtClean="0"/>
              <a:t>brain perceives pain</a:t>
            </a:r>
            <a:r>
              <a:rPr lang="en-US" sz="2800" dirty="0" smtClean="0"/>
              <a:t>, but the exact cause is </a:t>
            </a:r>
            <a:r>
              <a:rPr lang="en-US" sz="2800" dirty="0" smtClean="0"/>
              <a:t>unclear.”</a:t>
            </a:r>
            <a:r>
              <a:rPr lang="en-US" sz="2800" dirty="0" smtClean="0"/>
              <a:t> </a:t>
            </a:r>
            <a:r>
              <a:rPr lang="en-US" sz="2800" dirty="0" smtClean="0"/>
              <a:t> -FDA</a:t>
            </a:r>
            <a:r>
              <a:rPr lang="en-US" sz="2800" dirty="0" smtClean="0"/>
              <a:t>,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5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8638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low fat diet decreases inflammatory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948502">
            <a:off x="4477551" y="260514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PSTPIP1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 rot="2968710">
            <a:off x="6399634" y="223974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PSTPIP1 </a:t>
            </a:r>
            <a:r>
              <a:rPr lang="en-US" sz="2400" i="1" baseline="30000" dirty="0" smtClean="0"/>
              <a:t>-/- </a:t>
            </a:r>
            <a:r>
              <a:rPr lang="en-US" sz="2400" dirty="0" smtClean="0"/>
              <a:t>Mouse Low fat diet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 rot="2862846">
            <a:off x="1280134" y="21481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PSTPIP1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 </a:t>
            </a:r>
          </a:p>
          <a:p>
            <a:pPr algn="ctr"/>
            <a:r>
              <a:rPr lang="en-US" sz="2400" dirty="0" smtClean="0"/>
              <a:t>Low fat diet</a:t>
            </a:r>
            <a:endParaRPr lang="en-US" sz="2400" baseline="30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25146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244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8000" y="28194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636580">
            <a:off x="15446" y="253714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PTSPIP1 </a:t>
            </a:r>
            <a:r>
              <a:rPr lang="en-US" sz="2400" i="1" baseline="30000" dirty="0" smtClean="0"/>
              <a:t>+/+ </a:t>
            </a:r>
            <a:r>
              <a:rPr lang="en-US" sz="2400" dirty="0" smtClean="0"/>
              <a:t>Mouse</a:t>
            </a:r>
            <a:endParaRPr lang="en-US" sz="2400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533400" y="45720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1600" y="49530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19" name="Oval 18"/>
          <p:cNvSpPr/>
          <p:nvPr/>
        </p:nvSpPr>
        <p:spPr>
          <a:xfrm>
            <a:off x="762000" y="56388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5253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895600" y="45720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49530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81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3124200" y="56388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19400" y="5253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pic>
        <p:nvPicPr>
          <p:cNvPr id="28" name="Picture 27" descr="low 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87750"/>
            <a:ext cx="1537537" cy="3041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29" name="Straight Connector 28"/>
          <p:cNvCxnSpPr/>
          <p:nvPr/>
        </p:nvCxnSpPr>
        <p:spPr>
          <a:xfrm>
            <a:off x="927937" y="579755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5137" y="366395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pic>
        <p:nvPicPr>
          <p:cNvPr id="33" name="Picture 32" descr="low 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587750"/>
            <a:ext cx="1537537" cy="3041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34" name="Straight Connector 33"/>
          <p:cNvCxnSpPr/>
          <p:nvPr/>
        </p:nvCxnSpPr>
        <p:spPr>
          <a:xfrm>
            <a:off x="3200400" y="579755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57600" y="366395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5105400" y="45720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7400" y="4876800"/>
            <a:ext cx="5334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791200" y="4495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42" name="Oval 41"/>
          <p:cNvSpPr/>
          <p:nvPr/>
        </p:nvSpPr>
        <p:spPr>
          <a:xfrm>
            <a:off x="5334000" y="56388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029200" y="5253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pic>
        <p:nvPicPr>
          <p:cNvPr id="36" name="Picture 35" descr="high 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657600"/>
            <a:ext cx="1524000" cy="3014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37" name="Straight Connector 36"/>
          <p:cNvCxnSpPr/>
          <p:nvPr/>
        </p:nvCxnSpPr>
        <p:spPr>
          <a:xfrm>
            <a:off x="5410200" y="422413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36862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47" name="Rectangle 46"/>
          <p:cNvSpPr/>
          <p:nvPr/>
        </p:nvSpPr>
        <p:spPr>
          <a:xfrm>
            <a:off x="7315200" y="45720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153400" y="4953000"/>
            <a:ext cx="3810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0010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239000" y="5253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MEFV</a:t>
            </a:r>
            <a:endParaRPr lang="en-US" sz="2400" b="1" dirty="0"/>
          </a:p>
        </p:txBody>
      </p:sp>
      <p:sp>
        <p:nvSpPr>
          <p:cNvPr id="56" name="Oval 55"/>
          <p:cNvSpPr/>
          <p:nvPr/>
        </p:nvSpPr>
        <p:spPr>
          <a:xfrm>
            <a:off x="7543800" y="5638800"/>
            <a:ext cx="3048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med 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581400"/>
            <a:ext cx="1524000" cy="3014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5" name="Straight Connector 44"/>
          <p:cNvCxnSpPr/>
          <p:nvPr/>
        </p:nvCxnSpPr>
        <p:spPr>
          <a:xfrm>
            <a:off x="7620000" y="51054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772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IL-1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676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8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Colchicine treatment is likely to be effective in treatment of human fibromyalgia, where cytokines levels are high.</a:t>
            </a:r>
          </a:p>
          <a:p>
            <a:r>
              <a:rPr lang="en-US" dirty="0" smtClean="0"/>
              <a:t>A</a:t>
            </a:r>
            <a:r>
              <a:rPr lang="en-US" dirty="0" smtClean="0"/>
              <a:t> low fat, vegetarian diet should reduce inflammatory symptoms in fibromyalgia and other </a:t>
            </a:r>
            <a:r>
              <a:rPr lang="en-US" dirty="0" err="1" smtClean="0"/>
              <a:t>autoinflammatory</a:t>
            </a:r>
            <a:r>
              <a:rPr lang="en-US" dirty="0" smtClean="0"/>
              <a:t> diseases, including PAPA syndrome.</a:t>
            </a:r>
            <a:endParaRPr lang="en-US" dirty="0"/>
          </a:p>
        </p:txBody>
      </p:sp>
      <p:pic>
        <p:nvPicPr>
          <p:cNvPr id="45058" name="Picture 2" descr="http://www.farmersalmanac.com/wp-content/uploads/2010/06/how-to-get-your-kids-to-eat-more-veggies-11156-42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1999"/>
            <a:ext cx="4000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studies regarding whether being overweight is a symptom or cause of fibromyalgia.</a:t>
            </a:r>
          </a:p>
          <a:p>
            <a:r>
              <a:rPr lang="en-US" dirty="0" smtClean="0"/>
              <a:t>Human drug trials of colchicine for fibromyalgia.</a:t>
            </a:r>
          </a:p>
          <a:p>
            <a:r>
              <a:rPr lang="en-US" dirty="0" smtClean="0"/>
              <a:t>Global patterns of fibromyalgia – high rate of MEFV carriers from the Mediterranean Sea.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bromyalgia progres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973962" cy="653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Diagnosis of Fibromyalgia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6400800"/>
            <a:ext cx="632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58100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http://3.bp.blogspot.com/-LmxBPOFj7_I/UVHpB6wrvtI/AAAAAAAAAkM/2g_oHC_RuUk/s1600/fibromyalgia+progression.png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bromyalgia062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476342"/>
            <a:ext cx="5257800" cy="3629058"/>
          </a:xfrm>
          <a:prstGeom prst="rect">
            <a:avLst/>
          </a:prstGeom>
        </p:spPr>
      </p:pic>
      <p:pic>
        <p:nvPicPr>
          <p:cNvPr id="29702" name="Picture 6" descr="http://www.hopkinsarthritis.org/wp-content/uploads/2011/04/savell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11566"/>
            <a:ext cx="3429000" cy="158443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172200"/>
            <a:ext cx="8229600" cy="838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www.sandmedia.com/what/examples/PfizerLyrica_sm/PfizerLyrica_sm-poster.jpg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www.fogmagazine.com/wp-content/uploads/2008/07/simba.jpg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http://www.hopkinsarthritis.org/wp-content/uploads/2011/04/savella.gif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http://www.sandmedia.com/what/examples/PfizerLyrica_sm/PfizerLyrica_sm-pos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447800"/>
            <a:ext cx="3048000" cy="2286001"/>
          </a:xfrm>
          <a:prstGeom prst="rect">
            <a:avLst/>
          </a:prstGeom>
          <a:noFill/>
        </p:spPr>
      </p:pic>
      <p:pic>
        <p:nvPicPr>
          <p:cNvPr id="29700" name="Picture 4" descr="http://www.fogmagazine.com/wp-content/uploads/2008/07/simb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733800"/>
            <a:ext cx="2974848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2007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2009</a:t>
            </a:r>
            <a:endParaRPr lang="en-US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Drug Treatments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Massage, acupuncture, chiropractics, exercise programs, </a:t>
            </a:r>
            <a:r>
              <a:rPr lang="en-US" dirty="0" smtClean="0">
                <a:solidFill>
                  <a:srgbClr val="FF0000"/>
                </a:solidFill>
              </a:rPr>
              <a:t>weight loss</a:t>
            </a:r>
            <a:r>
              <a:rPr lang="en-US" dirty="0" smtClean="0"/>
              <a:t>, herbal medicines and dietary supplements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Vegetarian or vegan diet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6550223"/>
            <a:ext cx="937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http://manageyourfibro.com/wp-content/uploads/2013/01/Fibromyalgia-Alternative-Treatment.jpg</a:t>
            </a:r>
            <a:endParaRPr lang="en-US" sz="1400" dirty="0"/>
          </a:p>
        </p:txBody>
      </p:sp>
      <p:pic>
        <p:nvPicPr>
          <p:cNvPr id="37890" name="Picture 2" descr="http://manageyourfibro.com/wp-content/uploads/2013/01/Fibromyalgia-Alternative-Trea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762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Fibromyalgia correlated to MEFV Gene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33400" y="2133600"/>
            <a:ext cx="80010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5159" y="2133600"/>
            <a:ext cx="867833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PYRIN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3810000" y="2133600"/>
            <a:ext cx="833262" cy="1295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BBOX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933192" y="2133600"/>
            <a:ext cx="326572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PRY</a:t>
            </a:r>
            <a:endParaRPr lang="en-US" b="1" dirty="0"/>
          </a:p>
        </p:txBody>
      </p:sp>
      <p:sp>
        <p:nvSpPr>
          <p:cNvPr id="36" name="Flowchart: Decision 24"/>
          <p:cNvSpPr/>
          <p:nvPr/>
        </p:nvSpPr>
        <p:spPr>
          <a:xfrm>
            <a:off x="7314192" y="2133600"/>
            <a:ext cx="1115786" cy="1295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SPRY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4647192" y="2133600"/>
            <a:ext cx="228600" cy="1295400"/>
          </a:xfrm>
          <a:prstGeom prst="rect">
            <a:avLst/>
          </a:prstGeom>
          <a:solidFill>
            <a:srgbClr val="CF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CC</a:t>
            </a:r>
            <a:endParaRPr lang="en-US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4947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137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71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0761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56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32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427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199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135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056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515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3810000"/>
            <a:ext cx="8077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/>
              <a:t>“Mediterranean fever” gene named for association with Familial Mediterranean Fever Syndrome (FMF).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FMF symptoms include intense joint attacks, abdominal pain, pleura and pericardium inflammation, and fever.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MEFV Gene inhibits inflammatory response genes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33400" y="2133600"/>
            <a:ext cx="80010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5159" y="2133600"/>
            <a:ext cx="867833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PYRIN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3810000" y="2133600"/>
            <a:ext cx="833262" cy="1295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BBOX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933192" y="2133600"/>
            <a:ext cx="326572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PRY</a:t>
            </a:r>
            <a:endParaRPr lang="en-US" b="1" dirty="0"/>
          </a:p>
        </p:txBody>
      </p:sp>
      <p:sp>
        <p:nvSpPr>
          <p:cNvPr id="36" name="Flowchart: Decision 24"/>
          <p:cNvSpPr/>
          <p:nvPr/>
        </p:nvSpPr>
        <p:spPr>
          <a:xfrm>
            <a:off x="7314192" y="2133600"/>
            <a:ext cx="1115786" cy="1295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SPRY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4647192" y="2133600"/>
            <a:ext cx="228600" cy="1295400"/>
          </a:xfrm>
          <a:prstGeom prst="rect">
            <a:avLst/>
          </a:prstGeom>
          <a:solidFill>
            <a:srgbClr val="CF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CC</a:t>
            </a:r>
            <a:endParaRPr lang="en-US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4947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137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71392" y="16002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076192" y="16002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56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32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427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199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135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056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515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3400" y="3505200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ASC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581400" y="3505200"/>
            <a:ext cx="1208088" cy="4086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actin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315200" y="3505200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IL-1beta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15200" y="3961584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Caspase-1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301529" y="6334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Inflammasome</a:t>
            </a:r>
            <a:endParaRPr lang="en-US" sz="2800" dirty="0" smtClean="0"/>
          </a:p>
        </p:txBody>
      </p:sp>
      <p:sp>
        <p:nvSpPr>
          <p:cNvPr id="57" name="Oval 56"/>
          <p:cNvSpPr/>
          <p:nvPr/>
        </p:nvSpPr>
        <p:spPr>
          <a:xfrm>
            <a:off x="3758729" y="5039380"/>
            <a:ext cx="1600200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ASC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225329" y="564898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Caspase-1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rot="20400547">
            <a:off x="5537753" y="5572126"/>
            <a:ext cx="4572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387129" y="6258580"/>
            <a:ext cx="441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81000" y="6029980"/>
            <a:ext cx="1345964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IL-1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 rot="20214332">
            <a:off x="1831500" y="5926679"/>
            <a:ext cx="374893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87729" y="5953780"/>
            <a:ext cx="1295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IL-1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67" name="Multiply 66"/>
          <p:cNvSpPr/>
          <p:nvPr/>
        </p:nvSpPr>
        <p:spPr>
          <a:xfrm>
            <a:off x="4063529" y="58013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581400" y="3962400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PSTPIP1</a:t>
            </a:r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2514600" y="44958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PSTPIP1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962400" y="4572000"/>
            <a:ext cx="160020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MEFV</a:t>
            </a:r>
            <a:endParaRPr lang="en-US" dirty="0"/>
          </a:p>
        </p:txBody>
      </p:sp>
      <p:pic>
        <p:nvPicPr>
          <p:cNvPr id="73" name="Picture 72" descr="bl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4896" y="3505200"/>
            <a:ext cx="2827106" cy="19812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781800" y="659639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Centola</a:t>
            </a:r>
            <a:r>
              <a:rPr lang="en-US" sz="1400" dirty="0" smtClean="0"/>
              <a:t> et al. 2000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2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810000"/>
            <a:ext cx="508263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MEFV protein bind </a:t>
            </a:r>
            <a:r>
              <a:rPr lang="en-US" dirty="0" err="1" smtClean="0"/>
              <a:t>actin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33400" y="2133600"/>
            <a:ext cx="80010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5159" y="2133600"/>
            <a:ext cx="867833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PYRIN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3810000" y="2133600"/>
            <a:ext cx="833262" cy="1295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BBOX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933192" y="2133600"/>
            <a:ext cx="326572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PRY</a:t>
            </a:r>
            <a:endParaRPr lang="en-US" b="1" dirty="0"/>
          </a:p>
        </p:txBody>
      </p:sp>
      <p:sp>
        <p:nvSpPr>
          <p:cNvPr id="36" name="Flowchart: Decision 24"/>
          <p:cNvSpPr/>
          <p:nvPr/>
        </p:nvSpPr>
        <p:spPr>
          <a:xfrm>
            <a:off x="7314192" y="2133600"/>
            <a:ext cx="1115786" cy="1295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SPRY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4647192" y="2133600"/>
            <a:ext cx="228600" cy="1295400"/>
          </a:xfrm>
          <a:prstGeom prst="rect">
            <a:avLst/>
          </a:prstGeom>
          <a:solidFill>
            <a:srgbClr val="CF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CC</a:t>
            </a:r>
            <a:endParaRPr lang="en-US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494792" y="16002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13792" y="16002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71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0761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56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32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4279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199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135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0563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51592" y="1600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3400" y="3505200"/>
            <a:ext cx="1208088" cy="4086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ASC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581400" y="3505200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actin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315200" y="3505200"/>
            <a:ext cx="1208088" cy="4086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IL-1beta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15200" y="3961584"/>
            <a:ext cx="1208088" cy="4086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Caspase-1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60168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Mansfield et al. 2001</a:t>
            </a:r>
            <a:endParaRPr lang="en-US" sz="1400" dirty="0"/>
          </a:p>
        </p:txBody>
      </p:sp>
      <p:pic>
        <p:nvPicPr>
          <p:cNvPr id="29" name="Picture 28" descr="actin localiz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495799"/>
            <a:ext cx="4648200" cy="15324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81400" y="3962400"/>
            <a:ext cx="1208088" cy="408623"/>
          </a:xfrm>
          <a:prstGeom prst="roundRect">
            <a:avLst/>
          </a:prstGeom>
          <a:solidFill>
            <a:srgbClr val="DDEC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PSTPIP1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Actin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en-US" dirty="0" smtClean="0"/>
              <a:t>inding domain is well conserved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2209800" cy="5562600"/>
          </a:xfrm>
          <a:ln>
            <a:noFill/>
          </a:ln>
        </p:spPr>
        <p:txBody>
          <a:bodyPr>
            <a:normAutofit/>
          </a:bodyPr>
          <a:lstStyle/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Dog</a:t>
            </a: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Mouse</a:t>
            </a: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</a:t>
            </a: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ish</a:t>
            </a: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Frog</a:t>
            </a: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Worm</a:t>
            </a:r>
            <a:endParaRPr lang="en-US" sz="2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Fly</a:t>
            </a:r>
            <a:endParaRPr lang="en-US" sz="2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</a:t>
            </a:r>
          </a:p>
          <a:p>
            <a:pPr marL="0" indent="0" algn="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1524000"/>
            <a:ext cx="37338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1524000"/>
            <a:ext cx="404989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1524000"/>
            <a:ext cx="318206" cy="381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553200" y="1524000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4"/>
          <p:cNvSpPr/>
          <p:nvPr/>
        </p:nvSpPr>
        <p:spPr>
          <a:xfrm>
            <a:off x="6705600" y="1524000"/>
            <a:ext cx="5207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1400" y="2057400"/>
            <a:ext cx="29718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33800" y="2057400"/>
            <a:ext cx="404989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0" y="2057400"/>
            <a:ext cx="318206" cy="381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791200" y="2057400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ecision 24"/>
          <p:cNvSpPr/>
          <p:nvPr/>
        </p:nvSpPr>
        <p:spPr>
          <a:xfrm>
            <a:off x="5943600" y="2057400"/>
            <a:ext cx="5207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581400" y="2590800"/>
            <a:ext cx="35814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733800" y="2590800"/>
            <a:ext cx="404989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2590800"/>
            <a:ext cx="318206" cy="381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581400" y="3124200"/>
            <a:ext cx="35052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733800" y="3124200"/>
            <a:ext cx="404989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86400" y="3124200"/>
            <a:ext cx="318206" cy="381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581400" y="3657600"/>
            <a:ext cx="28956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15000" y="3657600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ecision 24"/>
          <p:cNvSpPr/>
          <p:nvPr/>
        </p:nvSpPr>
        <p:spPr>
          <a:xfrm>
            <a:off x="5867400" y="3657600"/>
            <a:ext cx="5207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581400" y="4191000"/>
            <a:ext cx="28956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419600" y="4191000"/>
            <a:ext cx="318206" cy="381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715000" y="4191000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cision 24"/>
          <p:cNvSpPr/>
          <p:nvPr/>
        </p:nvSpPr>
        <p:spPr>
          <a:xfrm>
            <a:off x="5867400" y="4191000"/>
            <a:ext cx="5207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3657600"/>
            <a:ext cx="381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733800" y="4191000"/>
            <a:ext cx="381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391400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553200" y="205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580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1628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767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08660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770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554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4770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554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3581400" y="5257800"/>
            <a:ext cx="45720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1534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219200" y="1371600"/>
            <a:ext cx="2438400" cy="571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/>
              <a:t>MEFV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MEFV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MEFV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MEFV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BTY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TRIM39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Arc-1</a:t>
            </a:r>
            <a:endParaRPr lang="en-US" sz="2800" dirty="0" smtClean="0"/>
          </a:p>
          <a:p>
            <a:pPr>
              <a:spcBef>
                <a:spcPts val="1000"/>
              </a:spcBef>
            </a:pPr>
            <a:r>
              <a:rPr lang="en-US" sz="2800" dirty="0" smtClean="0"/>
              <a:t>CG6071</a:t>
            </a:r>
            <a:endParaRPr lang="en-US" sz="2800" dirty="0" smtClean="0"/>
          </a:p>
          <a:p>
            <a:pPr>
              <a:spcBef>
                <a:spcPts val="1000"/>
              </a:spcBef>
            </a:pPr>
            <a:r>
              <a:rPr lang="en-US" sz="2800" dirty="0" smtClean="0"/>
              <a:t>PPR</a:t>
            </a:r>
          </a:p>
          <a:p>
            <a:pPr>
              <a:lnSpc>
                <a:spcPct val="130000"/>
              </a:lnSpc>
            </a:pPr>
            <a:endParaRPr lang="en-US" sz="2800" dirty="0"/>
          </a:p>
        </p:txBody>
      </p:sp>
      <p:sp>
        <p:nvSpPr>
          <p:cNvPr id="73" name="Rectangle 72"/>
          <p:cNvSpPr/>
          <p:nvPr/>
        </p:nvSpPr>
        <p:spPr>
          <a:xfrm>
            <a:off x="3733800" y="5257800"/>
            <a:ext cx="2819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3581400" y="4724400"/>
            <a:ext cx="28194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419600" y="4724400"/>
            <a:ext cx="318206" cy="381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3733800" y="4724400"/>
            <a:ext cx="381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4008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543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876800" y="4724400"/>
            <a:ext cx="914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5791200" y="4724400"/>
            <a:ext cx="609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ounded Rectangle 81"/>
          <p:cNvSpPr/>
          <p:nvPr/>
        </p:nvSpPr>
        <p:spPr>
          <a:xfrm>
            <a:off x="3581400" y="5791200"/>
            <a:ext cx="15240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1054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257</a:t>
            </a:r>
            <a:endParaRPr lang="en-US" dirty="0"/>
          </a:p>
        </p:txBody>
      </p:sp>
      <p:sp>
        <p:nvSpPr>
          <p:cNvPr id="84" name="Action Button: Help 83">
            <a:hlinkClick r:id="" action="ppaction://noaction" highlightClick="1"/>
          </p:cNvPr>
          <p:cNvSpPr/>
          <p:nvPr/>
        </p:nvSpPr>
        <p:spPr>
          <a:xfrm>
            <a:off x="4191000" y="5791200"/>
            <a:ext cx="381000" cy="38100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419600" y="3657600"/>
            <a:ext cx="318206" cy="381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8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10818</TotalTime>
  <Words>728</Words>
  <Application>Microsoft Office PowerPoint</Application>
  <PresentationFormat>On-screen Show (4:3)</PresentationFormat>
  <Paragraphs>215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Fibromyalgia and MEFV</vt:lpstr>
      <vt:lpstr>What characterizes fibromyalgia?</vt:lpstr>
      <vt:lpstr>Diagnosis of Fibromyalgia</vt:lpstr>
      <vt:lpstr>Drug Treatments</vt:lpstr>
      <vt:lpstr>Alternative Treatments</vt:lpstr>
      <vt:lpstr>Fibromyalgia correlated to MEFV Gene</vt:lpstr>
      <vt:lpstr>MEFV Gene inhibits inflammatory response genes</vt:lpstr>
      <vt:lpstr>Where does MEFV protein bind actin?</vt:lpstr>
      <vt:lpstr>Actin binding domain is well conserved</vt:lpstr>
      <vt:lpstr>How can you target actin?</vt:lpstr>
      <vt:lpstr>Hypothesis</vt:lpstr>
      <vt:lpstr>How does colchicine affect fibromyalgia?</vt:lpstr>
      <vt:lpstr>Levels of active IL-1 are lower in colchicine treatment</vt:lpstr>
      <vt:lpstr>Conservation of protein interaction</vt:lpstr>
      <vt:lpstr>What is PSTPIP1?</vt:lpstr>
      <vt:lpstr>How does PSTPIP1 interact with MEFV protein?</vt:lpstr>
      <vt:lpstr>Vegetarianism and inflammatory response</vt:lpstr>
      <vt:lpstr>Hypothesis</vt:lpstr>
      <vt:lpstr>How can a low fat diet alter autoinflammation?</vt:lpstr>
      <vt:lpstr>A low fat diet decreases inflammatory response</vt:lpstr>
      <vt:lpstr>Conclusions</vt:lpstr>
      <vt:lpstr>Future Research</vt:lpstr>
    </vt:vector>
  </TitlesOfParts>
  <Company>UW 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InfolabUser</dc:creator>
  <cp:lastModifiedBy>Marie Kumerow</cp:lastModifiedBy>
  <cp:revision>55</cp:revision>
  <dcterms:created xsi:type="dcterms:W3CDTF">2013-04-09T20:53:43Z</dcterms:created>
  <dcterms:modified xsi:type="dcterms:W3CDTF">2013-05-07T19:49:15Z</dcterms:modified>
</cp:coreProperties>
</file>